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2" r:id="rId2"/>
    <p:sldId id="274" r:id="rId3"/>
    <p:sldId id="275" r:id="rId4"/>
    <p:sldId id="276" r:id="rId5"/>
    <p:sldId id="277" r:id="rId6"/>
    <p:sldId id="278" r:id="rId7"/>
    <p:sldId id="263" r:id="rId8"/>
    <p:sldId id="281" r:id="rId9"/>
    <p:sldId id="279" r:id="rId10"/>
    <p:sldId id="280" r:id="rId11"/>
    <p:sldId id="282" r:id="rId12"/>
    <p:sldId id="284" r:id="rId13"/>
    <p:sldId id="283" r:id="rId14"/>
    <p:sldId id="288" r:id="rId15"/>
    <p:sldId id="291" r:id="rId16"/>
    <p:sldId id="285" r:id="rId17"/>
    <p:sldId id="286" r:id="rId18"/>
    <p:sldId id="287" r:id="rId19"/>
    <p:sldId id="289" r:id="rId20"/>
    <p:sldId id="292" r:id="rId21"/>
    <p:sldId id="294" r:id="rId22"/>
    <p:sldId id="293" r:id="rId23"/>
    <p:sldId id="290" r:id="rId24"/>
    <p:sldId id="296" r:id="rId25"/>
    <p:sldId id="272" r:id="rId26"/>
    <p:sldId id="295" r:id="rId27"/>
    <p:sldId id="266" r:id="rId28"/>
    <p:sldId id="260" r:id="rId29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293"/>
    <a:srgbClr val="125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47"/>
    <p:restoredTop sz="78000" autoAdjust="0"/>
  </p:normalViewPr>
  <p:slideViewPr>
    <p:cSldViewPr snapToGrid="0" snapToObjects="1">
      <p:cViewPr varScale="1">
        <p:scale>
          <a:sx n="52" d="100"/>
          <a:sy n="52" d="100"/>
        </p:scale>
        <p:origin x="157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CA7FE-4CC9-9248-817C-C2A455B27AAE}" type="datetimeFigureOut">
              <a:t>28-09-2021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463F4-F518-6242-B795-D53CEFC0C0C8}" type="slidenum"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160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634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6C6E7F3-233D-A14D-8539-92C1B33D2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9A99C8-8E07-DC41-A669-FFF584607579}"/>
              </a:ext>
            </a:extLst>
          </p:cNvPr>
          <p:cNvSpPr/>
          <p:nvPr userDrawn="1"/>
        </p:nvSpPr>
        <p:spPr>
          <a:xfrm>
            <a:off x="0" y="-2"/>
            <a:ext cx="12192000" cy="18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6204E-52D6-5C45-9C56-2AC5AB476B38}"/>
              </a:ext>
            </a:extLst>
          </p:cNvPr>
          <p:cNvSpPr/>
          <p:nvPr userDrawn="1"/>
        </p:nvSpPr>
        <p:spPr>
          <a:xfrm>
            <a:off x="1207912" y="2857500"/>
            <a:ext cx="9167988" cy="1384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A09F8-F2B4-D04C-B1C1-B07165038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89981"/>
            <a:ext cx="8579555" cy="450674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59D2E-EC76-804B-B5C1-C9F8DEF2E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4114"/>
            <a:ext cx="8579555" cy="450674"/>
          </a:xfrm>
        </p:spPr>
        <p:txBody>
          <a:bodyPr/>
          <a:lstStyle>
            <a:lvl1pPr marL="0" indent="0" algn="l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969EA-05E1-074E-B37B-B5E9056C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3555" y="795873"/>
            <a:ext cx="1503961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22 juni 2021</a:t>
            </a:r>
            <a:endParaRPr lang="en-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A0EA5C-4C7C-C449-9ECB-EB7F38547A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912" y="4241801"/>
            <a:ext cx="3735563" cy="593724"/>
          </a:xfrm>
          <a:solidFill>
            <a:schemeClr val="accent1"/>
          </a:solidFill>
        </p:spPr>
        <p:txBody>
          <a:bodyPr wrap="square" lIns="306000" tIns="0" anchor="ctr" anchorCtr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7A71960-4BCA-8942-B23D-C6390A8A4C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105" y="421403"/>
            <a:ext cx="4392995" cy="9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1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21AE-B7C3-9440-A577-0D8BF89A4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1415-1E4B-764B-81A3-0E2484C036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8880" y="1710047"/>
            <a:ext cx="9792000" cy="3960000"/>
          </a:xfrm>
        </p:spPr>
        <p:txBody>
          <a:bodyPr/>
          <a:lstStyle/>
          <a:p>
            <a:pPr lvl="0"/>
            <a:r>
              <a:rPr lang="en-GB"/>
              <a:t>Bodytext</a:t>
            </a:r>
          </a:p>
          <a:p>
            <a:pPr lvl="1"/>
            <a:r>
              <a:rPr lang="en-GB"/>
              <a:t>Kop 1</a:t>
            </a:r>
          </a:p>
          <a:p>
            <a:pPr lvl="2"/>
            <a:r>
              <a:rPr lang="en-GB"/>
              <a:t>Kop 2</a:t>
            </a:r>
          </a:p>
          <a:p>
            <a:pPr lvl="3"/>
            <a:r>
              <a:rPr lang="en-GB"/>
              <a:t>Kop 3</a:t>
            </a:r>
          </a:p>
          <a:p>
            <a:pPr lvl="4"/>
            <a:r>
              <a:rPr lang="en-GB"/>
              <a:t>Kop 4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3AD6E-9E99-C546-AF71-3B401690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juni 2021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FFA0-D8AA-6640-83D5-C12A7F66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" y="6205716"/>
            <a:ext cx="6786000" cy="365125"/>
          </a:xfrm>
        </p:spPr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83686-A9E9-154C-96D5-0D206497DE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64582" y="6206400"/>
            <a:ext cx="4042800" cy="364441"/>
          </a:xfrm>
        </p:spPr>
        <p:txBody>
          <a:bodyPr>
            <a:norm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31371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21AE-B7C3-9440-A577-0D8BF89A4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1415-1E4B-764B-81A3-0E2484C036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8880" y="1710047"/>
            <a:ext cx="4614091" cy="396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Bodytext</a:t>
            </a:r>
          </a:p>
          <a:p>
            <a:pPr lvl="1"/>
            <a:r>
              <a:rPr lang="en-GB"/>
              <a:t>Kop 1</a:t>
            </a:r>
          </a:p>
          <a:p>
            <a:pPr lvl="2"/>
            <a:r>
              <a:rPr lang="en-GB"/>
              <a:t>Kop 2</a:t>
            </a:r>
          </a:p>
          <a:p>
            <a:pPr lvl="3"/>
            <a:r>
              <a:rPr lang="en-GB"/>
              <a:t>Kop 3</a:t>
            </a:r>
          </a:p>
          <a:p>
            <a:pPr lvl="4"/>
            <a:r>
              <a:rPr lang="en-GB"/>
              <a:t>Kop 4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3AD6E-9E99-C546-AF71-3B401690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juni 2021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FFA0-D8AA-6640-83D5-C12A7F66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" y="6205716"/>
            <a:ext cx="6786000" cy="365125"/>
          </a:xfrm>
        </p:spPr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83686-A9E9-154C-96D5-0D206497DE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64582" y="6206400"/>
            <a:ext cx="4042800" cy="364441"/>
          </a:xfrm>
        </p:spPr>
        <p:txBody>
          <a:bodyPr>
            <a:norm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</a:t>
            </a:r>
            <a:endParaRPr lang="en-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3D637A-9894-0A4A-811B-307D488FA2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9031" y="1710047"/>
            <a:ext cx="4614091" cy="3960000"/>
          </a:xfrm>
        </p:spPr>
        <p:txBody>
          <a:bodyPr/>
          <a:lstStyle/>
          <a:p>
            <a:pPr lvl="0"/>
            <a:r>
              <a:rPr lang="en-GB"/>
              <a:t>Bodytext</a:t>
            </a:r>
          </a:p>
          <a:p>
            <a:pPr lvl="1"/>
            <a:r>
              <a:rPr lang="en-GB"/>
              <a:t>Kop 1</a:t>
            </a:r>
          </a:p>
          <a:p>
            <a:pPr lvl="2"/>
            <a:r>
              <a:rPr lang="en-GB"/>
              <a:t>Kop 2</a:t>
            </a:r>
          </a:p>
          <a:p>
            <a:pPr lvl="3"/>
            <a:r>
              <a:rPr lang="en-GB"/>
              <a:t>Kop 3</a:t>
            </a:r>
          </a:p>
          <a:p>
            <a:pPr lvl="4"/>
            <a:r>
              <a:rPr lang="en-GB"/>
              <a:t>Kop 4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06521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ll &amp; 1/2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29F9-E219-E04A-955E-C3B0B5DF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DBE5A-92F3-4842-A66D-C51EC208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10000"/>
            <a:ext cx="5494020" cy="3960000"/>
          </a:xfrm>
        </p:spPr>
        <p:txBody>
          <a:bodyPr anchor="ctr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B7B7F-0127-EE4F-A12B-9E643A1B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juni 2021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D4E10-6A92-FF4E-A4EB-0207D784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2565CD-105B-B64A-8C73-7FE1875A74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1980" y="1709999"/>
            <a:ext cx="5042463" cy="3959999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NL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73D1D2A-B6E9-244D-BDAC-B1BD8E9F9A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64582" y="6206400"/>
            <a:ext cx="4042800" cy="364441"/>
          </a:xfrm>
        </p:spPr>
        <p:txBody>
          <a:bodyPr>
            <a:norm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63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&amp; 1/2 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29F9-E219-E04A-955E-C3B0B5DF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DBE5A-92F3-4842-A66D-C51EC208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" y="1710000"/>
            <a:ext cx="5494020" cy="3960000"/>
          </a:xfrm>
        </p:spPr>
        <p:txBody>
          <a:bodyPr anchor="ctr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B7B7F-0127-EE4F-A12B-9E643A1B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juni 2021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D4E10-6A92-FF4E-A4EB-0207D784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2565CD-105B-B64A-8C73-7FE1875A74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4919" y="1709999"/>
            <a:ext cx="5042463" cy="3959999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NL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73D1D2A-B6E9-244D-BDAC-B1BD8E9F9A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64582" y="6206400"/>
            <a:ext cx="4042800" cy="364441"/>
          </a:xfrm>
        </p:spPr>
        <p:txBody>
          <a:bodyPr>
            <a:norm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5668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076B5B-1741-2445-8857-8A055D708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92" y="0"/>
            <a:ext cx="12192492" cy="68594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9A99C8-8E07-DC41-A669-FFF584607579}"/>
              </a:ext>
            </a:extLst>
          </p:cNvPr>
          <p:cNvSpPr/>
          <p:nvPr userDrawn="1"/>
        </p:nvSpPr>
        <p:spPr>
          <a:xfrm>
            <a:off x="0" y="-2"/>
            <a:ext cx="12192000" cy="18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6204E-52D6-5C45-9C56-2AC5AB476B38}"/>
              </a:ext>
            </a:extLst>
          </p:cNvPr>
          <p:cNvSpPr/>
          <p:nvPr userDrawn="1"/>
        </p:nvSpPr>
        <p:spPr>
          <a:xfrm>
            <a:off x="1207912" y="3301340"/>
            <a:ext cx="7007057" cy="940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A09F8-F2B4-D04C-B1C1-B07165038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617" y="3512958"/>
            <a:ext cx="6503480" cy="450674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969EA-05E1-074E-B37B-B5E9056C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3555" y="795873"/>
            <a:ext cx="1503961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22 juni 2021</a:t>
            </a:r>
            <a:endParaRPr lang="en-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A0EA5C-4C7C-C449-9ECB-EB7F38547A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912" y="4241801"/>
            <a:ext cx="3735563" cy="593724"/>
          </a:xfrm>
          <a:solidFill>
            <a:schemeClr val="accent1"/>
          </a:solidFill>
        </p:spPr>
        <p:txBody>
          <a:bodyPr wrap="square" lIns="306000" tIns="0" anchor="ctr" anchorCtr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7A71960-4BCA-8942-B23D-C6390A8A4C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105" y="421403"/>
            <a:ext cx="4392995" cy="9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3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nl-NL" smtClean="0"/>
              <a:pPr/>
              <a:t>28-09-2021</a:t>
            </a:fld>
            <a:endParaRPr kumimoji="0"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nl-NL" sz="3200" b="1" smtClean="0">
                <a:solidFill>
                  <a:srgbClr val="FFFFFF"/>
                </a:solidFill>
              </a:rPr>
              <a:pPr algn="ctr"/>
              <a:t>‹nr.›</a:t>
            </a:fld>
            <a:endParaRPr kumimoji="0" lang="nl-NL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984A9A-1FA0-B744-9928-B19329BBCED3}"/>
              </a:ext>
            </a:extLst>
          </p:cNvPr>
          <p:cNvSpPr/>
          <p:nvPr userDrawn="1"/>
        </p:nvSpPr>
        <p:spPr>
          <a:xfrm>
            <a:off x="-1" y="6696000"/>
            <a:ext cx="12193200" cy="1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ABF846-1ABB-0A42-928E-01C6B4AC916D}"/>
              </a:ext>
            </a:extLst>
          </p:cNvPr>
          <p:cNvSpPr/>
          <p:nvPr userDrawn="1"/>
        </p:nvSpPr>
        <p:spPr>
          <a:xfrm>
            <a:off x="0" y="-2"/>
            <a:ext cx="12192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EA36E-6E9B-3D4E-84C8-8BCF0BC6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334718"/>
            <a:ext cx="8599875" cy="39899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73F0F-B29E-734F-94D7-AF364345F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880" y="1710046"/>
            <a:ext cx="9792000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Kop 1</a:t>
            </a:r>
          </a:p>
          <a:p>
            <a:pPr lvl="2"/>
            <a:r>
              <a:rPr lang="en-GB"/>
              <a:t>Kop 2</a:t>
            </a:r>
          </a:p>
          <a:p>
            <a:pPr lvl="3"/>
            <a:r>
              <a:rPr lang="en-GB"/>
              <a:t>Kop 3</a:t>
            </a:r>
          </a:p>
          <a:p>
            <a:pPr lvl="4"/>
            <a:r>
              <a:rPr lang="en-GB"/>
              <a:t>Kop 4</a:t>
            </a:r>
          </a:p>
          <a:p>
            <a:pPr lvl="5"/>
            <a:r>
              <a:rPr lang="en-GB"/>
              <a:t>Kop 5</a:t>
            </a:r>
          </a:p>
          <a:p>
            <a:pPr lvl="6"/>
            <a:r>
              <a:rPr lang="en-GB"/>
              <a:t>Kop 6</a:t>
            </a:r>
          </a:p>
          <a:p>
            <a:pPr lvl="7"/>
            <a:r>
              <a:rPr lang="en-GB"/>
              <a:t>Cijfer opsomming</a:t>
            </a:r>
          </a:p>
          <a:p>
            <a:pPr lvl="8"/>
            <a:r>
              <a:rPr lang="en-GB"/>
              <a:t>Bullet opsomming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A64CA-6224-C842-9D6C-EB0DF4495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3555" y="368584"/>
            <a:ext cx="150396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/>
              <a:t>22 juni 2021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0055C-5904-CA43-9D99-F4E8EAECA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1980" y="6205716"/>
            <a:ext cx="6786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>
                <a:solidFill>
                  <a:srgbClr val="125374"/>
                </a:solidFill>
              </a:defRPr>
            </a:lvl1pPr>
          </a:lstStyle>
          <a:p>
            <a:r>
              <a:rPr lang="en-GB"/>
              <a:t>Samen beslissen met PROMs &amp; PREMs</a:t>
            </a:r>
            <a:endParaRPr lang="en-NL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5F94136-7B43-D644-A9BC-C44A3081C7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424" y="287159"/>
            <a:ext cx="435326" cy="4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3" r:id="rId5"/>
    <p:sldLayoutId id="2147483654" r:id="rId6"/>
    <p:sldLayoutId id="2147483656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1113" indent="0" algn="l" defTabSz="914400" rtl="0" eaLnBrk="1" latinLnBrk="0" hangingPunct="1">
        <a:lnSpc>
          <a:spcPts val="26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3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/>
        <a:defRPr sz="36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/>
        <a:defRPr sz="2800" b="1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/>
        <a:defRPr sz="2400" b="1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3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/>
        <a:defRPr sz="2000" b="1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622300" indent="-611188" algn="l" defTabSz="914400" rtl="0" eaLnBrk="1" latinLnBrk="0" hangingPunct="1">
        <a:lnSpc>
          <a:spcPts val="2600"/>
        </a:lnSpc>
        <a:spcBef>
          <a:spcPts val="0"/>
        </a:spcBef>
        <a:spcAft>
          <a:spcPts val="1600"/>
        </a:spcAft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622300" indent="-611188" algn="l" defTabSz="914400" rtl="0" eaLnBrk="1" latinLnBrk="0" hangingPunct="1">
        <a:lnSpc>
          <a:spcPts val="2600"/>
        </a:lnSpc>
        <a:spcBef>
          <a:spcPts val="0"/>
        </a:spcBef>
        <a:spcAft>
          <a:spcPts val="1600"/>
        </a:spcAft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7431-9899-7041-85BF-C936D6B71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Startpresentatie</a:t>
            </a:r>
            <a:r>
              <a:rPr lang="en-GB" dirty="0" smtClean="0"/>
              <a:t> </a:t>
            </a:r>
            <a:r>
              <a:rPr lang="en-GB" dirty="0" err="1" smtClean="0"/>
              <a:t>waardegedrevengeboortezorg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AA7B6-5A51-2C4D-AF27-47DF56C0B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733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PROMs &amp; PREMs Uitkomstenset Zwangerschap &amp; Geboorte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79" y="2034073"/>
            <a:ext cx="11732770" cy="3113274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3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4514" y="44529"/>
            <a:ext cx="6793683" cy="6526312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juni 2021</a:t>
            </a:r>
            <a:endParaRPr lang="en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601980" y="1716833"/>
            <a:ext cx="378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Vragenlijsten per meetmoment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1845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 </a:t>
            </a:r>
            <a:r>
              <a:rPr lang="nl-NL" dirty="0" err="1" smtClean="0"/>
              <a:t>haalbaarheidstudie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nl-NL" sz="2000" b="1" dirty="0"/>
              <a:t>Cliënt</a:t>
            </a:r>
            <a:endParaRPr lang="nl-NL" sz="2000" dirty="0"/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Helpt bij: signaleren en bespreekbaar maken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95% wil digitaal invullen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75% wil antwoorden bespreken, liefst met verloskundig zorgverlener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67% bereid tot invullen op alle tijdstippen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Zie ook publicatie A. Depla</a:t>
            </a:r>
          </a:p>
          <a:p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/>
            <a:r>
              <a:rPr lang="nl-NL" sz="2000" b="1" dirty="0"/>
              <a:t>Zorgverlener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Focus op wat belangrijk is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Signaleren van symptomen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Belangrijk: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	</a:t>
            </a:r>
            <a:r>
              <a:rPr lang="nl-NL" sz="2000" b="0" dirty="0" smtClean="0"/>
              <a:t>Regievoerder	</a:t>
            </a:r>
            <a:endParaRPr lang="nl-NL" sz="2000" b="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b="0" dirty="0" smtClean="0"/>
              <a:t>	Voor </a:t>
            </a:r>
            <a:r>
              <a:rPr lang="nl-NL" sz="2000" b="0" dirty="0"/>
              <a:t>consult inzage </a:t>
            </a:r>
            <a:r>
              <a:rPr lang="nl-NL" sz="2000" b="0" dirty="0" smtClean="0"/>
              <a:t>uitkomsten</a:t>
            </a:r>
            <a:br>
              <a:rPr lang="nl-NL" sz="2000" b="0" dirty="0" smtClean="0"/>
            </a:br>
            <a:endParaRPr lang="nl-NL" sz="2000" b="0" dirty="0"/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T5 is waardevol, maar lastig te </a:t>
            </a:r>
            <a:r>
              <a:rPr lang="nl-NL" sz="2000" dirty="0" smtClean="0"/>
              <a:t>organiseren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3420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beslissen met uitkomstinformatie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Bespreken Uitkomsten Zwangerschap met de </a:t>
            </a:r>
            <a:r>
              <a:rPr lang="nl-NL" sz="2400" dirty="0" smtClean="0"/>
              <a:t>Zwangere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Wat </a:t>
            </a:r>
            <a:r>
              <a:rPr lang="nl-NL" dirty="0"/>
              <a:t>we willen bereiken is dat in het gesprek tussen zorgverlener en </a:t>
            </a:r>
            <a:r>
              <a:rPr lang="nl-NL" dirty="0" smtClean="0"/>
              <a:t>cliënt </a:t>
            </a:r>
            <a:r>
              <a:rPr lang="nl-NL" dirty="0"/>
              <a:t>de uitkomsten worden besproken die voor de patiënt belangrijk zijn. </a:t>
            </a:r>
          </a:p>
          <a:p>
            <a:r>
              <a:rPr lang="nl-NL" dirty="0"/>
              <a:t>De </a:t>
            </a:r>
            <a:r>
              <a:rPr lang="nl-NL" dirty="0" smtClean="0"/>
              <a:t>cliënt </a:t>
            </a:r>
            <a:r>
              <a:rPr lang="nl-NL" dirty="0"/>
              <a:t>krijgt zo meer of betere informatie, zij heeft meer inzicht in haar situatie. Hierdoor kan zij het gesprek beter voeren en afgewogen keuzes maken.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717" y="2263506"/>
            <a:ext cx="3886200" cy="142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2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van digitale vragenlijsten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72" y="1189046"/>
            <a:ext cx="11392909" cy="483853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50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dashboard zorgverlener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62" y="1101013"/>
            <a:ext cx="11542920" cy="4956282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38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levert het de cliënt op?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Voorbereiding op consult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Bespreken met zorgverlener wat voor haar belangrijk is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Inzicht in keuzemogelijkheden en beslissen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Inzicht in eigen uitkomsten zorgtraject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Meer regie bij de patiënt 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Betere zorgverlening en betere </a:t>
            </a:r>
            <a:r>
              <a:rPr lang="nl-NL" sz="2000" dirty="0" smtClean="0"/>
              <a:t>uitkomsten</a:t>
            </a:r>
            <a:endParaRPr lang="nl-NL" sz="20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75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levert het de zorgverlener op?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Signaleren en bespreken met patiënt wat voor haar belangrijk is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Inzicht in uitkomsten en ervaringen zorgverlening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Input voor samen beslissen, zorgverbetering en benchmarking 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Gezamenlijke verantwoordelijkheid van geboortezorgteam voor hele zorgtraject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Samenwerking o.a. JGZ en huisarts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00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Kwaliteitsindicatoren CPZ - PREMs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Samenwerking tussen CPZ en BUZZ</a:t>
            </a:r>
          </a:p>
          <a:p>
            <a:r>
              <a:rPr lang="nl-NL" sz="2400" dirty="0"/>
              <a:t>In huidige versie van de PREM vragenlijst van het CPZ is zo veel mogelijk rekening gehouden met ICHOM PREM vragenlijsten</a:t>
            </a:r>
          </a:p>
          <a:p>
            <a:r>
              <a:rPr lang="nl-NL" sz="2400" dirty="0"/>
              <a:t>In 2021 verdere samenwerking en afstemming van de vragenlijsten</a:t>
            </a:r>
          </a:p>
          <a:p>
            <a:endParaRPr lang="nl-NL" sz="24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84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Voorlichtingsfolder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30" y="1212260"/>
            <a:ext cx="11589526" cy="48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9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Toelichting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800" dirty="0"/>
              <a:t>Deze </a:t>
            </a:r>
            <a:r>
              <a:rPr lang="nl-NL" sz="2800" dirty="0" smtClean="0"/>
              <a:t>sheets </a:t>
            </a:r>
            <a:r>
              <a:rPr lang="nl-NL" sz="2800" dirty="0"/>
              <a:t>zijn opgesteld tijdens het BUZZ-project (2018 – 2021) en kunnen worden gebruikt door VSV’s en </a:t>
            </a:r>
            <a:r>
              <a:rPr lang="nl-NL" sz="2800" dirty="0" err="1"/>
              <a:t>IGO’s</a:t>
            </a:r>
            <a:r>
              <a:rPr lang="nl-NL" sz="2800" dirty="0"/>
              <a:t>, die aan de slag willen met </a:t>
            </a:r>
            <a:r>
              <a:rPr lang="nl-NL" sz="2800" dirty="0" smtClean="0"/>
              <a:t>waardegedreven </a:t>
            </a:r>
            <a:r>
              <a:rPr lang="nl-NL" sz="2800" dirty="0"/>
              <a:t>geboortezorg. </a:t>
            </a:r>
            <a:endParaRPr lang="nl-NL" sz="2800" dirty="0" smtClean="0"/>
          </a:p>
          <a:p>
            <a:pPr>
              <a:lnSpc>
                <a:spcPct val="150000"/>
              </a:lnSpc>
            </a:pPr>
            <a:r>
              <a:rPr lang="nl-NL" sz="2800" dirty="0" smtClean="0"/>
              <a:t>Meer </a:t>
            </a:r>
            <a:r>
              <a:rPr lang="nl-NL" sz="2800" dirty="0"/>
              <a:t>informatie en recente documenten en tools zijn beschikbaar via www.waardegedrevengeboortezorg.nl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452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Instructiekaart professionals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395" y="946305"/>
            <a:ext cx="9199715" cy="544197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028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E-</a:t>
            </a:r>
            <a:r>
              <a:rPr lang="nl-NL" dirty="0" err="1" smtClean="0"/>
              <a:t>learning</a:t>
            </a:r>
            <a:r>
              <a:rPr lang="nl-NL" dirty="0"/>
              <a:t> gezamenlijke </a:t>
            </a:r>
            <a:r>
              <a:rPr lang="nl-NL" dirty="0" smtClean="0"/>
              <a:t>besluitvorming met uitkomstinformatie</a:t>
            </a:r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8817" y="1257048"/>
            <a:ext cx="6374041" cy="395993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49779" y="1721566"/>
            <a:ext cx="4463398" cy="3960812"/>
          </a:xfrm>
        </p:spPr>
        <p:txBody>
          <a:bodyPr>
            <a:normAutofit/>
          </a:bodyPr>
          <a:lstStyle/>
          <a:p>
            <a:r>
              <a:rPr lang="nl-NL" sz="2000" dirty="0"/>
              <a:t>Ontwikkeld met Academie Verloskunde Maastricht, Patientenfederatie Nederland en Pharos</a:t>
            </a:r>
          </a:p>
          <a:p>
            <a:r>
              <a:rPr lang="nl-NL" sz="2000" dirty="0"/>
              <a:t>E-</a:t>
            </a:r>
            <a:r>
              <a:rPr lang="nl-NL" sz="2000" dirty="0" err="1"/>
              <a:t>learning</a:t>
            </a:r>
            <a:r>
              <a:rPr lang="nl-NL" sz="2000" dirty="0"/>
              <a:t> duurt ca. 1 uur en wordt afgesloten met korte kennistoets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16962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scholing en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980" y="1119673"/>
            <a:ext cx="10388900" cy="4550374"/>
          </a:xfrm>
        </p:spPr>
        <p:txBody>
          <a:bodyPr>
            <a:normAutofit/>
          </a:bodyPr>
          <a:lstStyle/>
          <a:p>
            <a:r>
              <a:rPr lang="nl-NL" sz="1800" dirty="0"/>
              <a:t>Effectieve communicatie met zwangeren met beperkte gezondheidsvaardigheden; focus op het werken met vragenlijsten en Samen Beslissen (training Pharos): </a:t>
            </a:r>
          </a:p>
          <a:p>
            <a:pPr marL="296863" indent="-285750">
              <a:buFont typeface="Arial" panose="020B0604020202020204" pitchFamily="34" charset="0"/>
              <a:buChar char="•"/>
            </a:pPr>
            <a:r>
              <a:rPr lang="nl-NL" sz="1800" dirty="0"/>
              <a:t>(nu) digitale training met acteurs om te oefenen</a:t>
            </a:r>
          </a:p>
          <a:p>
            <a:pPr marL="296863" indent="-285750">
              <a:buFont typeface="Arial" panose="020B0604020202020204" pitchFamily="34" charset="0"/>
              <a:buChar char="•"/>
            </a:pPr>
            <a:r>
              <a:rPr lang="nl-NL" sz="1800" dirty="0"/>
              <a:t>Voor hele VSV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E-</a:t>
            </a:r>
            <a:r>
              <a:rPr lang="nl-NL" sz="1800" dirty="0" err="1"/>
              <a:t>learning</a:t>
            </a:r>
            <a:r>
              <a:rPr lang="nl-NL" sz="1800" dirty="0"/>
              <a:t> Uitkomstgerichte geboortezorg:</a:t>
            </a:r>
          </a:p>
          <a:p>
            <a:pPr marL="296863" indent="-285750">
              <a:buFont typeface="Arial" panose="020B0604020202020204" pitchFamily="34" charset="0"/>
              <a:buChar char="•"/>
            </a:pPr>
            <a:r>
              <a:rPr lang="nl-NL" sz="1800" dirty="0"/>
              <a:t>Ontwikkeld door en voor de USER studie (WKZ/UMCU) en het Julius Centrum UMC Utrecht</a:t>
            </a:r>
          </a:p>
          <a:p>
            <a:pPr marL="296863" indent="-285750">
              <a:buFont typeface="Arial" panose="020B0604020202020204" pitchFamily="34" charset="0"/>
              <a:buChar char="•"/>
            </a:pPr>
            <a:r>
              <a:rPr lang="nl-NL" sz="1800" dirty="0"/>
              <a:t>Beschikbaar na afloop van USER studie</a:t>
            </a:r>
          </a:p>
          <a:p>
            <a:endParaRPr lang="nl-NL" sz="1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6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goede vragen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601980" y="1501542"/>
            <a:ext cx="5494020" cy="3960000"/>
          </a:xfrm>
        </p:spPr>
        <p:txBody>
          <a:bodyPr>
            <a:normAutofit/>
          </a:bodyPr>
          <a:lstStyle/>
          <a:p>
            <a:r>
              <a:rPr lang="nl-NL" sz="2000" dirty="0"/>
              <a:t>Opgesteld in samenwerking met CPZ en Patientenfederatie</a:t>
            </a:r>
          </a:p>
          <a:p>
            <a:r>
              <a:rPr lang="nl-NL" sz="2000" dirty="0"/>
              <a:t>Ondersteuning voor Samen Beslissen in de spreekkamer</a:t>
            </a:r>
          </a:p>
          <a:p>
            <a:r>
              <a:rPr lang="nl-NL" sz="2000" dirty="0" smtClean="0"/>
              <a:t>3goedevragen.nl/zwanger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juni 2021</a:t>
            </a:r>
            <a:endParaRPr lang="en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979" y="151465"/>
            <a:ext cx="4569475" cy="64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1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 ervaringen zorgprofessionals en cliënt 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969" y="1814078"/>
            <a:ext cx="6716062" cy="439163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198880" y="1264287"/>
            <a:ext cx="5630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https://waardegedrevengeboortezorg.nl/</a:t>
            </a:r>
          </a:p>
        </p:txBody>
      </p:sp>
    </p:spTree>
    <p:extLst>
      <p:ext uri="{BB962C8B-B14F-4D97-AF65-F5344CB8AC3E}">
        <p14:creationId xmlns:p14="http://schemas.microsoft.com/office/powerpoint/2010/main" val="19227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Implementatiehandleiding</a:t>
            </a:r>
            <a:endParaRPr lang="nl-NL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8313" indent="-457200">
              <a:buFont typeface="+mj-lt"/>
              <a:buAutoNum type="arabicPeriod"/>
            </a:pPr>
            <a:r>
              <a:rPr lang="nl-NL" sz="2400" dirty="0" smtClean="0"/>
              <a:t>7 stappen plan voor implementatie in het VSV of IGO</a:t>
            </a:r>
          </a:p>
          <a:p>
            <a:pPr marL="468313" indent="-457200">
              <a:buFont typeface="+mj-lt"/>
              <a:buAutoNum type="arabicPeriod"/>
            </a:pPr>
            <a:r>
              <a:rPr lang="nl-NL" sz="2400" dirty="0" smtClean="0"/>
              <a:t>In apart addendum nog praktische instructies voor gebruik vragenlijsten</a:t>
            </a:r>
          </a:p>
          <a:p>
            <a:pPr marL="468313" indent="-457200">
              <a:buFont typeface="+mj-lt"/>
              <a:buAutoNum type="arabicPeriod"/>
            </a:pPr>
            <a:r>
              <a:rPr lang="nl-NL" sz="2400" dirty="0" smtClean="0"/>
              <a:t>Kijk ook op waardegedrevengeboortezorg.nl voor alle ontwikkelde en beschikbare tools</a:t>
            </a:r>
            <a:endParaRPr lang="nl-NL" sz="2400" dirty="0"/>
          </a:p>
          <a:p>
            <a:pPr marL="468313" indent="-457200">
              <a:buFont typeface="+mj-lt"/>
              <a:buAutoNum type="arabicPeriod"/>
            </a:pPr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1217917"/>
            <a:ext cx="3677163" cy="494416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 en aanbevelingen</a:t>
            </a:r>
            <a:endParaRPr lang="nl-NL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8313" indent="-457200">
              <a:buFont typeface="+mj-lt"/>
              <a:buAutoNum type="arabicPeriod"/>
            </a:pPr>
            <a:endParaRPr lang="nl-NL" sz="2400" dirty="0" smtClean="0"/>
          </a:p>
          <a:p>
            <a:r>
              <a:rPr lang="nl-NL" sz="2400" dirty="0" smtClean="0"/>
              <a:t>Evaluatiestudie van de eerste ervaringen met het bespreken van PROMs en PREMs in de geboortezorg</a:t>
            </a:r>
          </a:p>
          <a:p>
            <a:endParaRPr lang="nl-NL" sz="2400" dirty="0"/>
          </a:p>
          <a:p>
            <a:r>
              <a:rPr lang="nl-NL" sz="2400" dirty="0" smtClean="0"/>
              <a:t>Resultaten en uitkomsten van de pilots en aanbevelingen voor vervolg</a:t>
            </a:r>
            <a:endParaRPr lang="nl-NL" sz="2400" dirty="0"/>
          </a:p>
          <a:p>
            <a:pPr marL="468313" indent="-457200">
              <a:buFont typeface="+mj-lt"/>
              <a:buAutoNum type="arabicPeriod"/>
            </a:pPr>
            <a:endParaRPr lang="nl-NL" sz="2400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2"/>
          <a:srcRect l="2474"/>
          <a:stretch/>
        </p:blipFill>
        <p:spPr>
          <a:xfrm>
            <a:off x="1198880" y="1090803"/>
            <a:ext cx="3576569" cy="5114913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3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C1CE-D0F9-3D4F-87B8-1F74688B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 waardegedrevengeboortezorg.nl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FCD6-70D8-9A46-BABD-7EE4943BE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" y="1489713"/>
            <a:ext cx="5908002" cy="3960000"/>
          </a:xfrm>
        </p:spPr>
        <p:txBody>
          <a:bodyPr>
            <a:noAutofit/>
          </a:bodyPr>
          <a:lstStyle/>
          <a:p>
            <a:pPr lvl="8">
              <a:lnSpc>
                <a:spcPct val="100000"/>
              </a:lnSpc>
            </a:pPr>
            <a:r>
              <a:rPr lang="nl-NL" sz="2400" dirty="0"/>
              <a:t>Informatie </a:t>
            </a:r>
          </a:p>
          <a:p>
            <a:pPr lvl="8">
              <a:lnSpc>
                <a:spcPct val="100000"/>
              </a:lnSpc>
            </a:pPr>
            <a:r>
              <a:rPr lang="nl-NL" sz="2400" dirty="0"/>
              <a:t>Tools </a:t>
            </a:r>
          </a:p>
          <a:p>
            <a:pPr lvl="8">
              <a:lnSpc>
                <a:spcPct val="100000"/>
              </a:lnSpc>
            </a:pPr>
            <a:r>
              <a:rPr lang="nl-NL" sz="2400" dirty="0"/>
              <a:t>Ervaringsverhalen</a:t>
            </a:r>
          </a:p>
          <a:p>
            <a:pPr lvl="8">
              <a:lnSpc>
                <a:spcPct val="100000"/>
              </a:lnSpc>
            </a:pPr>
            <a:r>
              <a:rPr lang="nl-NL" sz="2400" dirty="0"/>
              <a:t>E-</a:t>
            </a:r>
            <a:r>
              <a:rPr lang="nl-NL" sz="2400" dirty="0" err="1"/>
              <a:t>learning</a:t>
            </a:r>
            <a:r>
              <a:rPr lang="nl-NL" sz="2400" dirty="0"/>
              <a:t> </a:t>
            </a:r>
          </a:p>
          <a:p>
            <a:pPr lvl="8">
              <a:lnSpc>
                <a:spcPct val="100000"/>
              </a:lnSpc>
            </a:pPr>
            <a:r>
              <a:rPr lang="nl-NL" sz="2400" dirty="0"/>
              <a:t>Vakliteratuur </a:t>
            </a:r>
          </a:p>
          <a:p>
            <a:pPr lvl="8">
              <a:lnSpc>
                <a:spcPct val="100000"/>
              </a:lnSpc>
            </a:pPr>
            <a:r>
              <a:rPr lang="nl-NL" sz="2400" dirty="0"/>
              <a:t>Implementatiehandleiding </a:t>
            </a:r>
          </a:p>
          <a:p>
            <a:pPr lvl="8">
              <a:lnSpc>
                <a:spcPct val="100000"/>
              </a:lnSpc>
            </a:pPr>
            <a:r>
              <a:rPr lang="nl-NL" sz="2400" dirty="0" smtClean="0"/>
              <a:t>Evaluatiestudie; rapport </a:t>
            </a:r>
            <a:r>
              <a:rPr lang="nl-NL" sz="2400" dirty="0"/>
              <a:t>met </a:t>
            </a:r>
            <a:r>
              <a:rPr lang="nl-NL" sz="2400" dirty="0" smtClean="0"/>
              <a:t>resultaten &amp; aanbevelingen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982" y="1167649"/>
            <a:ext cx="5742902" cy="4660066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4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7FBF-F061-7142-B42B-7AF6D40A69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Meer </a:t>
            </a:r>
            <a:r>
              <a:rPr lang="en-GB" dirty="0" err="1" smtClean="0"/>
              <a:t>informatie</a:t>
            </a:r>
            <a:r>
              <a:rPr lang="en-GB" dirty="0" smtClean="0"/>
              <a:t>: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6507C-31EC-5845-8302-B9C9C264CA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912" y="4241801"/>
            <a:ext cx="4782341" cy="593724"/>
          </a:xfrm>
        </p:spPr>
        <p:txBody>
          <a:bodyPr/>
          <a:lstStyle/>
          <a:p>
            <a:r>
              <a:rPr lang="en-GB" dirty="0" smtClean="0"/>
              <a:t>info@waardegedrevengeboortezorg.nl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383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42900">
              <a:buFont typeface="+mj-lt"/>
              <a:buAutoNum type="arabicPeriod"/>
            </a:pPr>
            <a:r>
              <a:rPr lang="nl-NL" sz="2000" dirty="0"/>
              <a:t>Introductie Uitkomstgerichte (geboorte) zorg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000" dirty="0"/>
              <a:t>Standard Set </a:t>
            </a:r>
            <a:r>
              <a:rPr lang="nl-NL" sz="2000" dirty="0" err="1"/>
              <a:t>Pregnancy</a:t>
            </a:r>
            <a:r>
              <a:rPr lang="nl-NL" sz="2000" dirty="0"/>
              <a:t> &amp; </a:t>
            </a:r>
            <a:r>
              <a:rPr lang="nl-NL" sz="2000" dirty="0" err="1"/>
              <a:t>Childbirth</a:t>
            </a:r>
            <a:r>
              <a:rPr lang="nl-NL" sz="2000" dirty="0"/>
              <a:t> (ICHOM)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000" dirty="0"/>
              <a:t>Uitkomstenset Zwangerschap &amp; Geboortezorg (NL)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000" dirty="0"/>
              <a:t>BUZZ-project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000" dirty="0"/>
              <a:t>Tools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000" dirty="0"/>
              <a:t>Implementatie in VSV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000" dirty="0"/>
              <a:t>Informatie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87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Film </a:t>
            </a:r>
            <a:r>
              <a:rPr lang="en-US" dirty="0" err="1" smtClean="0"/>
              <a:t>cliëntervaring</a:t>
            </a:r>
            <a:r>
              <a:rPr lang="en-US" dirty="0" smtClean="0"/>
              <a:t> met </a:t>
            </a:r>
            <a:r>
              <a:rPr lang="en-US" dirty="0" err="1" smtClean="0"/>
              <a:t>bespreken</a:t>
            </a:r>
            <a:r>
              <a:rPr lang="en-US" dirty="0" smtClean="0"/>
              <a:t> </a:t>
            </a:r>
            <a:r>
              <a:rPr lang="en-US" dirty="0" err="1" smtClean="0"/>
              <a:t>uitkomsten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FD01141-D5C4-2943-8065-B62FBB2AB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https://waardegedrevengeboortezorg.nl/aanpak/meten-en-bespreken-met-je-client/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54" y="2429655"/>
            <a:ext cx="7166251" cy="32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ICHOM: Standard Sets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15108" y="1710047"/>
            <a:ext cx="4614091" cy="3960000"/>
          </a:xfrm>
        </p:spPr>
        <p:txBody>
          <a:bodyPr>
            <a:normAutofit/>
          </a:bodyPr>
          <a:lstStyle/>
          <a:p>
            <a:r>
              <a:rPr lang="nl-NL" sz="2400" dirty="0"/>
              <a:t>ICHOM wil 3 doelen bereiken met </a:t>
            </a:r>
            <a:r>
              <a:rPr lang="nl-NL" sz="2400" dirty="0" err="1"/>
              <a:t>uitkomstgerichte</a:t>
            </a:r>
            <a:r>
              <a:rPr lang="nl-NL" sz="2400" dirty="0"/>
              <a:t> zorg: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400" dirty="0"/>
              <a:t>Geïnformeerde besluitvorming (samen beslissen)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400" dirty="0"/>
              <a:t>Verbeteren kwaliteit van zorg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400" dirty="0"/>
              <a:t>Kostenbesparing</a:t>
            </a:r>
          </a:p>
          <a:p>
            <a:endParaRPr lang="nl-NL" sz="24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69" y="1710047"/>
            <a:ext cx="644693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9114181" y="103776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Standard Set </a:t>
            </a:r>
            <a:r>
              <a:rPr lang="nl-NL" dirty="0" err="1">
                <a:solidFill>
                  <a:schemeClr val="accent1"/>
                </a:solidFill>
              </a:rPr>
              <a:t>Pregnancy</a:t>
            </a:r>
            <a:r>
              <a:rPr lang="nl-NL" dirty="0">
                <a:solidFill>
                  <a:schemeClr val="accent1"/>
                </a:solidFill>
              </a:rPr>
              <a:t> &amp; </a:t>
            </a:r>
            <a:r>
              <a:rPr lang="nl-NL" dirty="0" err="1" smtClean="0">
                <a:solidFill>
                  <a:schemeClr val="accent1"/>
                </a:solidFill>
              </a:rPr>
              <a:t>Childbirth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5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 Standard Set </a:t>
            </a:r>
            <a:r>
              <a:rPr lang="nl-NL" dirty="0" err="1" smtClean="0"/>
              <a:t>Pregnancy</a:t>
            </a:r>
            <a:r>
              <a:rPr lang="nl-NL" dirty="0" smtClean="0"/>
              <a:t> &amp; </a:t>
            </a:r>
            <a:r>
              <a:rPr lang="nl-NL" dirty="0" err="1" smtClean="0"/>
              <a:t>Childbirth</a:t>
            </a:r>
            <a:r>
              <a:rPr lang="nl-NL" dirty="0" smtClean="0"/>
              <a:t> (2015)</a:t>
            </a:r>
            <a:endParaRPr lang="nl-NL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690" y="1141723"/>
            <a:ext cx="8600343" cy="47714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84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570B-85A0-724B-844B-9BDCD484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Meten</a:t>
            </a:r>
            <a:r>
              <a:rPr lang="en-GB" dirty="0" smtClean="0"/>
              <a:t> en </a:t>
            </a:r>
            <a:r>
              <a:rPr lang="en-GB" dirty="0" err="1" smtClean="0"/>
              <a:t>bespreken</a:t>
            </a:r>
            <a:r>
              <a:rPr lang="en-GB" dirty="0" smtClean="0"/>
              <a:t> </a:t>
            </a:r>
            <a:r>
              <a:rPr lang="en-GB" dirty="0" err="1" smtClean="0"/>
              <a:t>uitkomsten</a:t>
            </a:r>
            <a:r>
              <a:rPr lang="en-GB" dirty="0" smtClean="0"/>
              <a:t> </a:t>
            </a:r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4BFFD-0001-774F-B429-5EBB16E52AA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NL" dirty="0"/>
              <a:t>Hiske Ernst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AF65FC-3A15-C04D-BD02-EA7AE3C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" y="5878286"/>
            <a:ext cx="4735130" cy="692555"/>
          </a:xfrm>
        </p:spPr>
        <p:txBody>
          <a:bodyPr/>
          <a:lstStyle/>
          <a:p>
            <a:r>
              <a:rPr lang="en-GB" dirty="0" err="1" smtClean="0"/>
              <a:t>Bron</a:t>
            </a:r>
            <a:r>
              <a:rPr lang="en-GB" dirty="0"/>
              <a:t>: </a:t>
            </a:r>
            <a:r>
              <a:rPr lang="en-GB" dirty="0" smtClean="0"/>
              <a:t>Pregnancy </a:t>
            </a:r>
            <a:r>
              <a:rPr lang="en-GB" dirty="0"/>
              <a:t>&amp; Childbirth Data </a:t>
            </a:r>
            <a:r>
              <a:rPr lang="en-GB" dirty="0" smtClean="0"/>
              <a:t>Collection Reference </a:t>
            </a:r>
            <a:r>
              <a:rPr lang="en-GB" dirty="0"/>
              <a:t>Guide, version 1.0.3, </a:t>
            </a:r>
            <a:r>
              <a:rPr lang="en-GB" dirty="0" smtClean="0"/>
              <a:t>ICHOM</a:t>
            </a:r>
            <a:endParaRPr lang="en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/>
          <a:srcRect l="47820" r="2558" b="4513"/>
          <a:stretch/>
        </p:blipFill>
        <p:spPr>
          <a:xfrm>
            <a:off x="5914238" y="367687"/>
            <a:ext cx="6066268" cy="620405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01980" y="1660849"/>
            <a:ext cx="4417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Nederlandse versie van ICHOM cirkel Uitkomstenset Zwangerschap &amp; Geboorte (2017 – 2018)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622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 Meetmomenten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10" y="1305817"/>
            <a:ext cx="11734966" cy="246658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707" y="3810464"/>
            <a:ext cx="4444369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8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8880" y="485192"/>
            <a:ext cx="9979193" cy="248518"/>
          </a:xfrm>
        </p:spPr>
        <p:txBody>
          <a:bodyPr>
            <a:normAutofit fontScale="90000"/>
          </a:bodyPr>
          <a:lstStyle/>
          <a:p>
            <a:r>
              <a:rPr lang="nl-NL" dirty="0"/>
              <a:t>Casemix en </a:t>
            </a:r>
            <a:r>
              <a:rPr lang="nl-NL" dirty="0" smtClean="0"/>
              <a:t>klinische gegevens Uitkomstenset </a:t>
            </a:r>
            <a:r>
              <a:rPr lang="nl-NL" dirty="0"/>
              <a:t>Zwangerschap &amp; Geboorte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865" y="1074757"/>
            <a:ext cx="9287522" cy="478922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2408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WGG">
      <a:dk1>
        <a:srgbClr val="2E284E"/>
      </a:dk1>
      <a:lt1>
        <a:srgbClr val="FFFFFF"/>
      </a:lt1>
      <a:dk2>
        <a:srgbClr val="2E284E"/>
      </a:dk2>
      <a:lt2>
        <a:srgbClr val="FFFFFF"/>
      </a:lt2>
      <a:accent1>
        <a:srgbClr val="508AA8"/>
      </a:accent1>
      <a:accent2>
        <a:srgbClr val="2E284E"/>
      </a:accent2>
      <a:accent3>
        <a:srgbClr val="CE7B91"/>
      </a:accent3>
      <a:accent4>
        <a:srgbClr val="A7C3D3"/>
      </a:accent4>
      <a:accent5>
        <a:srgbClr val="9693A6"/>
      </a:accent5>
      <a:accent6>
        <a:srgbClr val="E6BDC8"/>
      </a:accent6>
      <a:hlink>
        <a:srgbClr val="CE7B91"/>
      </a:hlink>
      <a:folHlink>
        <a:srgbClr val="CE7B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GG" id="{BC50B17A-6F81-8040-8BA9-4D0282E34021}" vid="{660D31EC-524B-D64A-9D0D-821D66AAB2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WGG</Template>
  <TotalTime>310</TotalTime>
  <Words>756</Words>
  <Application>Microsoft Office PowerPoint</Application>
  <PresentationFormat>Breedbeeld</PresentationFormat>
  <Paragraphs>129</Paragraphs>
  <Slides>28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Kantoorthema</vt:lpstr>
      <vt:lpstr>Startpresentatie waardegedrevengeboortezorg</vt:lpstr>
      <vt:lpstr>Toelichting</vt:lpstr>
      <vt:lpstr>Inhoud</vt:lpstr>
      <vt:lpstr>Film cliëntervaring met bespreken uitkomsten</vt:lpstr>
      <vt:lpstr>ICHOM: Standard Sets</vt:lpstr>
      <vt:lpstr>Ontwikkeling Standard Set Pregnancy &amp; Childbirth (2015)</vt:lpstr>
      <vt:lpstr>Meten en bespreken uitkomsten </vt:lpstr>
      <vt:lpstr>5 Meetmomenten</vt:lpstr>
      <vt:lpstr>Casemix en klinische gegevens Uitkomstenset Zwangerschap &amp; Geboorte</vt:lpstr>
      <vt:lpstr>PROMs &amp; PREMs Uitkomstenset Zwangerschap &amp; Geboorte</vt:lpstr>
      <vt:lpstr>PowerPoint-presentatie</vt:lpstr>
      <vt:lpstr>Resultaten haalbaarheidstudie </vt:lpstr>
      <vt:lpstr>Samen beslissen met uitkomstinformatie</vt:lpstr>
      <vt:lpstr>Voorbeeld van digitale vragenlijsten</vt:lpstr>
      <vt:lpstr>Voorbeeld dashboard zorgverlener</vt:lpstr>
      <vt:lpstr>Wat levert het de cliënt op?</vt:lpstr>
      <vt:lpstr>Wat levert het de zorgverlener op?</vt:lpstr>
      <vt:lpstr>Kwaliteitsindicatoren CPZ - PREMs</vt:lpstr>
      <vt:lpstr>Voorlichtingsfolder</vt:lpstr>
      <vt:lpstr>Instructiekaart professionals</vt:lpstr>
      <vt:lpstr>E-learning gezamenlijke besluitvorming met uitkomstinformatie</vt:lpstr>
      <vt:lpstr>Andere scholing en training</vt:lpstr>
      <vt:lpstr>Drie goede vragen</vt:lpstr>
      <vt:lpstr>Film ervaringen zorgprofessionals en cliënt </vt:lpstr>
      <vt:lpstr>Implementatiehandleiding</vt:lpstr>
      <vt:lpstr>Resultaten en aanbevelingen</vt:lpstr>
      <vt:lpstr>Website waardegedrevengeboortezorg.nl </vt:lpstr>
      <vt:lpstr>Meer informatie: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 beslissen met PROMs &amp; PREMs</dc:title>
  <dc:creator>Hiske Ernst</dc:creator>
  <cp:lastModifiedBy>Hiske Ernst</cp:lastModifiedBy>
  <cp:revision>20</cp:revision>
  <dcterms:created xsi:type="dcterms:W3CDTF">2021-09-27T06:33:55Z</dcterms:created>
  <dcterms:modified xsi:type="dcterms:W3CDTF">2021-09-28T09:08:15Z</dcterms:modified>
</cp:coreProperties>
</file>